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Bebas Neu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Kenichiro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E108EC-A8EE-4DA5-9A01-F1E5332B569C}">
  <a:tblStyle styleId="{1AE108EC-A8EE-4DA5-9A01-F1E5332B569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Montserrat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24T08:40:01.538">
    <p:pos x="6000" y="0"/>
    <p:text>Sandra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01-24T08:43:29.953">
    <p:pos x="6000" y="0"/>
    <p:text>Victor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01-24T08:43:45.359">
    <p:pos x="6000" y="0"/>
    <p:text>Victor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01-24T08:43:58.491">
    <p:pos x="6000" y="0"/>
    <p:text>Angel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01-24T08:44:03.543">
    <p:pos x="6000" y="0"/>
    <p:text>Angel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01-24T08:42:12.453">
    <p:pos x="6000" y="0"/>
    <p:text>Angel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01-24T08:42:06.669">
    <p:pos x="6000" y="0"/>
    <p:text>Angel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1-24T08:40:11.698">
    <p:pos x="6000" y="0"/>
    <p:text>Sandra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1-24T08:40:29.079">
    <p:pos x="6000" y="0"/>
    <p:text>Sandra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1-24T08:40:37.050">
    <p:pos x="6000" y="0"/>
    <p:text>Rebecca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1-24T08:40:42.749">
    <p:pos x="6000" y="0"/>
    <p:text>Rebecca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1-24T08:41:22.427">
    <p:pos x="6000" y="0"/>
    <p:text>Rebecca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1-24T08:41:34.429">
    <p:pos x="6000" y="0"/>
    <p:text>Rebecca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1-24T08:43:14.621">
    <p:pos x="6000" y="0"/>
    <p:text>Rebecca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1-24T08:41:40.779">
    <p:pos x="6000" y="0"/>
    <p:text>Victor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8499b698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8499b698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8499b698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8499b698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8499b69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8499b69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499b69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8499b69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8499b69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8499b69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8499b698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8499b698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8499b6989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28499b6989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8499b69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8499b69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8499b698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8499b698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8499b698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8499b698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499b698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499b698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8499b6989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8499b698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8499b69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8499b69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8499b698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8499b698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8499b698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8499b698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2.xml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3.xml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4.xml"/><Relationship Id="rId4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050" y="3549888"/>
            <a:ext cx="8839200" cy="92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75" y="2876725"/>
            <a:ext cx="2010675" cy="18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7575" y="649927"/>
            <a:ext cx="4579850" cy="27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0200" y="4176825"/>
            <a:ext cx="5909024" cy="4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13" y="16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Shark Attack facts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675" y="594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dk1"/>
                </a:solidFill>
              </a:rPr>
              <a:t>Last 25 Years facts:</a:t>
            </a:r>
            <a:endParaRPr b="1" sz="22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White shark is the most dangerous shark: 101 reported attacks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34 of those 101 attacks happened in USA and Australia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24 of them ended being mortal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4">
            <a:alphaModFix/>
          </a:blip>
          <a:srcRect b="0" l="0" r="0" t="6419"/>
          <a:stretch/>
        </p:blipFill>
        <p:spPr>
          <a:xfrm>
            <a:off x="1856500" y="2262150"/>
            <a:ext cx="5431052" cy="2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12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Shark Attack Cases by Age Group and Sex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5" y="792600"/>
            <a:ext cx="6441326" cy="42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6556950" y="1609250"/>
            <a:ext cx="25872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Business Implications: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T</a:t>
            </a:r>
            <a:r>
              <a:rPr lang="es" sz="1200">
                <a:solidFill>
                  <a:schemeClr val="dk1"/>
                </a:solidFill>
              </a:rPr>
              <a:t>he highest frequency of shark attacks on </a:t>
            </a:r>
            <a:r>
              <a:rPr b="1" lang="es" sz="1200">
                <a:solidFill>
                  <a:schemeClr val="dk1"/>
                </a:solidFill>
              </a:rPr>
              <a:t>11-20</a:t>
            </a:r>
            <a:r>
              <a:rPr lang="es" sz="1200">
                <a:solidFill>
                  <a:schemeClr val="dk1"/>
                </a:solidFill>
              </a:rPr>
              <a:t> and </a:t>
            </a:r>
            <a:r>
              <a:rPr b="1" lang="es" sz="1200">
                <a:solidFill>
                  <a:schemeClr val="dk1"/>
                </a:solidFill>
              </a:rPr>
              <a:t>21-30</a:t>
            </a:r>
            <a:r>
              <a:rPr lang="es" sz="1200">
                <a:solidFill>
                  <a:schemeClr val="dk1"/>
                </a:solidFill>
              </a:rPr>
              <a:t> age groups</a:t>
            </a:r>
            <a:r>
              <a:rPr b="1" lang="es" sz="1200">
                <a:solidFill>
                  <a:schemeClr val="dk1"/>
                </a:solidFill>
              </a:rPr>
              <a:t> → Target groups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Males </a:t>
            </a:r>
            <a:r>
              <a:rPr lang="es" sz="1200">
                <a:solidFill>
                  <a:schemeClr val="dk1"/>
                </a:solidFill>
              </a:rPr>
              <a:t>are consistently reported to have </a:t>
            </a:r>
            <a:r>
              <a:rPr b="1" lang="es" sz="1200">
                <a:solidFill>
                  <a:schemeClr val="dk1"/>
                </a:solidFill>
              </a:rPr>
              <a:t>more shark attack cases in all groups → Unisex/Male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Conclusions: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Offer </a:t>
            </a:r>
            <a:r>
              <a:rPr b="1" lang="es" sz="1200">
                <a:solidFill>
                  <a:schemeClr val="dk1"/>
                </a:solidFill>
              </a:rPr>
              <a:t>teenager </a:t>
            </a:r>
            <a:r>
              <a:rPr lang="es" sz="1200">
                <a:solidFill>
                  <a:schemeClr val="dk1"/>
                </a:solidFill>
              </a:rPr>
              <a:t>and </a:t>
            </a:r>
            <a:r>
              <a:rPr b="1" lang="es" sz="1200">
                <a:solidFill>
                  <a:schemeClr val="dk1"/>
                </a:solidFill>
              </a:rPr>
              <a:t>adult sizes</a:t>
            </a:r>
            <a:r>
              <a:rPr lang="es" sz="1200">
                <a:solidFill>
                  <a:schemeClr val="dk1"/>
                </a:solidFill>
              </a:rPr>
              <a:t>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Unisex and Male models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2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Shark Attack Cases by Sex and activity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785075"/>
            <a:ext cx="281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000">
                <a:solidFill>
                  <a:schemeClr val="dk1"/>
                </a:solidFill>
              </a:rPr>
              <a:t>We see that the most common activity among men is surfing, while the activity among women is divided between surfing, swimming and snorkeling.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51350" y="2102025"/>
            <a:ext cx="25350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Business Implications:</a:t>
            </a:r>
            <a:endParaRPr b="1" sz="11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</a:rPr>
              <a:t>Product</a:t>
            </a:r>
            <a:r>
              <a:rPr lang="es" sz="1000">
                <a:solidFill>
                  <a:schemeClr val="dk1"/>
                </a:solidFill>
              </a:rPr>
              <a:t> has to be </a:t>
            </a:r>
            <a:r>
              <a:rPr b="1" lang="es" sz="1000">
                <a:solidFill>
                  <a:schemeClr val="dk1"/>
                </a:solidFill>
              </a:rPr>
              <a:t>lightweight </a:t>
            </a:r>
            <a:r>
              <a:rPr lang="es" sz="1000">
                <a:solidFill>
                  <a:schemeClr val="dk1"/>
                </a:solidFill>
              </a:rPr>
              <a:t>and it has to be</a:t>
            </a:r>
            <a:r>
              <a:rPr b="1" lang="es" sz="1000">
                <a:solidFill>
                  <a:schemeClr val="dk1"/>
                </a:solidFill>
              </a:rPr>
              <a:t> prepared for every kind of movement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250" y="3468100"/>
            <a:ext cx="6294350" cy="1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7113" y="1900425"/>
            <a:ext cx="6220623" cy="15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Shark Attack Cases by Type of injury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70800" y="1017725"/>
            <a:ext cx="85206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For the total injuries, only </a:t>
            </a:r>
            <a:r>
              <a:rPr b="1" lang="es" sz="1400">
                <a:solidFill>
                  <a:schemeClr val="dk1"/>
                </a:solidFill>
              </a:rPr>
              <a:t>9% were fatal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s" sz="1400">
                <a:solidFill>
                  <a:schemeClr val="dk1"/>
                </a:solidFill>
              </a:rPr>
              <a:t>Almost 50%</a:t>
            </a:r>
            <a:r>
              <a:rPr lang="es" sz="1400">
                <a:solidFill>
                  <a:schemeClr val="dk1"/>
                </a:solidFill>
              </a:rPr>
              <a:t> of the injuries has several damage in</a:t>
            </a:r>
            <a:r>
              <a:rPr b="1" lang="es" sz="1400">
                <a:solidFill>
                  <a:schemeClr val="dk1"/>
                </a:solidFill>
              </a:rPr>
              <a:t> feet or legs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666825" y="2052200"/>
            <a:ext cx="2853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Business Implications: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Our product needs to focus on protect, especially, feet and legs.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25" y="2238400"/>
            <a:ext cx="2661425" cy="21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750" y="1991647"/>
            <a:ext cx="1869775" cy="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800" y="1942000"/>
            <a:ext cx="1978725" cy="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Obstacle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30950" y="1017725"/>
            <a:ext cx="63873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Dealing with </a:t>
            </a:r>
            <a:r>
              <a:rPr b="1" lang="es" sz="1100">
                <a:solidFill>
                  <a:schemeClr val="dk1"/>
                </a:solidFill>
              </a:rPr>
              <a:t>inconsistent formatting</a:t>
            </a:r>
            <a:r>
              <a:rPr lang="es" sz="1100">
                <a:solidFill>
                  <a:schemeClr val="dk1"/>
                </a:solidFill>
              </a:rPr>
              <a:t> in critical columns, especially the </a:t>
            </a:r>
            <a:r>
              <a:rPr b="1" lang="es" sz="1100">
                <a:solidFill>
                  <a:schemeClr val="dk1"/>
                </a:solidFill>
              </a:rPr>
              <a:t>Age</a:t>
            </a:r>
            <a:r>
              <a:rPr lang="es" sz="1100">
                <a:solidFill>
                  <a:schemeClr val="dk1"/>
                </a:solidFill>
              </a:rPr>
              <a:t> field.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Many entries included ranges (e.g., "12 and 20," "55 to 60," "20 &amp; 25") or non-standard formats, making it difficult to perform accurate analysis.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Solution: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Applied </a:t>
            </a:r>
            <a:r>
              <a:rPr b="1" lang="es" sz="1100">
                <a:solidFill>
                  <a:schemeClr val="dk1"/>
                </a:solidFill>
              </a:rPr>
              <a:t>regex</a:t>
            </a:r>
            <a:r>
              <a:rPr lang="es" sz="1100">
                <a:solidFill>
                  <a:schemeClr val="dk1"/>
                </a:solidFill>
              </a:rPr>
              <a:t> to identify patterns in the strings, such as ranges or numeric values.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Calculated the </a:t>
            </a:r>
            <a:r>
              <a:rPr b="1" lang="es" sz="1100">
                <a:solidFill>
                  <a:schemeClr val="dk1"/>
                </a:solidFill>
              </a:rPr>
              <a:t>average</a:t>
            </a:r>
            <a:r>
              <a:rPr lang="es" sz="1100">
                <a:solidFill>
                  <a:schemeClr val="dk1"/>
                </a:solidFill>
              </a:rPr>
              <a:t> of the two numbers for ranges.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Extracted and rounded the </a:t>
            </a:r>
            <a:r>
              <a:rPr b="1" lang="es" sz="1100">
                <a:solidFill>
                  <a:schemeClr val="dk1"/>
                </a:solidFill>
              </a:rPr>
              <a:t>first numeric value</a:t>
            </a:r>
            <a:r>
              <a:rPr lang="es" sz="1100">
                <a:solidFill>
                  <a:schemeClr val="dk1"/>
                </a:solidFill>
              </a:rPr>
              <a:t> when no range was present.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4288600" y="3598100"/>
            <a:ext cx="3252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098875" y="3175350"/>
            <a:ext cx="306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125" y="2938575"/>
            <a:ext cx="3682175" cy="20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highlight>
                  <a:srgbClr val="FFFFFF"/>
                </a:highlight>
              </a:rPr>
              <a:t>Conclusion and Insights</a:t>
            </a:r>
            <a:endParaRPr sz="2500"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The majority of shark attacks occurred near popular beaches in the </a:t>
            </a:r>
            <a:r>
              <a:rPr b="1" lang="es" sz="1100">
                <a:solidFill>
                  <a:schemeClr val="dk1"/>
                </a:solidFill>
              </a:rPr>
              <a:t>USA and Australia</a:t>
            </a:r>
            <a:r>
              <a:rPr lang="es" sz="1100">
                <a:solidFill>
                  <a:schemeClr val="dk1"/>
                </a:solidFill>
              </a:rPr>
              <a:t>. </a:t>
            </a: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Some unexpected findings (e.g., low fatality rates) contradicted common perceptions about shark attacks. 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Most attacks were attributed to Great White Sharks.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Market Targeting</a:t>
            </a:r>
            <a:r>
              <a:rPr lang="es" sz="1100">
                <a:solidFill>
                  <a:schemeClr val="dk1"/>
                </a:solidFill>
              </a:rPr>
              <a:t>: Focus marketing efforts for the swimsuit on high-risk groups (e.g., surfers, swimmers, and young males) in regions like the USA and Australia. 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Florida (USA)</a:t>
            </a:r>
            <a:r>
              <a:rPr lang="es" sz="1100">
                <a:solidFill>
                  <a:schemeClr val="dk1"/>
                </a:solidFill>
              </a:rPr>
              <a:t> as prime market for protective swimwear.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Product Development:</a:t>
            </a:r>
            <a:r>
              <a:rPr lang="es" sz="1100">
                <a:solidFill>
                  <a:schemeClr val="dk1"/>
                </a:solidFill>
              </a:rPr>
              <a:t> lightweight, prepare for all kind of </a:t>
            </a:r>
            <a:r>
              <a:rPr lang="es" sz="1100">
                <a:solidFill>
                  <a:schemeClr val="dk1"/>
                </a:solidFill>
              </a:rPr>
              <a:t>activities</a:t>
            </a:r>
            <a:r>
              <a:rPr lang="es" sz="1100">
                <a:solidFill>
                  <a:schemeClr val="dk1"/>
                </a:solidFill>
              </a:rPr>
              <a:t> and focus on the protection of feet and legs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789150" y="3818225"/>
            <a:ext cx="7565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Victor</a:t>
            </a: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| Rebecca | Angel | Sandra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3415350" y="1088575"/>
            <a:ext cx="23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Shark Attack Project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2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808850" y="578700"/>
            <a:ext cx="36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320"/>
              <a:t>Week Overview</a:t>
            </a:r>
            <a:endParaRPr sz="3320"/>
          </a:p>
        </p:txBody>
      </p:sp>
      <p:graphicFrame>
        <p:nvGraphicFramePr>
          <p:cNvPr id="66" name="Google Shape;66;p15"/>
          <p:cNvGraphicFramePr/>
          <p:nvPr/>
        </p:nvGraphicFramePr>
        <p:xfrm>
          <a:off x="898750" y="166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{1AE108EC-A8EE-4DA5-9A01-F1E5332B569C}</a:tableStyleId>
              </a:tblPr>
              <a:tblGrid>
                <a:gridCol w="1985500"/>
                <a:gridCol w="4920575"/>
              </a:tblGrid>
              <a:tr h="69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1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Import &amp; data analysis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69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2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</a:t>
                      </a: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&amp; start cleaning process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69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3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Applying </a:t>
                      </a: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aggregation</a:t>
                      </a: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filtering techniques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69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 4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Merging the code, adding graphics &amp; preparing presentation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0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20"/>
              <a:t>Data Wrangling and Cleaning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780225"/>
            <a:ext cx="85206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s" sz="1400" u="sng">
                <a:solidFill>
                  <a:schemeClr val="dk1"/>
                </a:solidFill>
              </a:rPr>
              <a:t>Challenges</a:t>
            </a:r>
            <a:endParaRPr b="1" sz="1400" u="sng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Unnecessary Columns:</a:t>
            </a:r>
            <a:r>
              <a:rPr lang="es" sz="1300">
                <a:solidFill>
                  <a:schemeClr val="dk1"/>
                </a:solidFill>
              </a:rPr>
              <a:t> Removed </a:t>
            </a:r>
            <a:r>
              <a:rPr i="1" lang="es" sz="1300">
                <a:solidFill>
                  <a:schemeClr val="dk1"/>
                </a:solidFill>
              </a:rPr>
              <a:t>source, pdf, href formula</a:t>
            </a:r>
            <a:r>
              <a:rPr lang="e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Formatting Issues:</a:t>
            </a:r>
            <a:r>
              <a:rPr lang="es" sz="1300">
                <a:solidFill>
                  <a:schemeClr val="dk1"/>
                </a:solidFill>
              </a:rPr>
              <a:t> Inconsistent text (e.g., country names, gender values).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Critical Null Values:</a:t>
            </a:r>
            <a:r>
              <a:rPr lang="es" sz="1300">
                <a:solidFill>
                  <a:schemeClr val="dk1"/>
                </a:solidFill>
              </a:rPr>
              <a:t> Missing data in </a:t>
            </a:r>
            <a:r>
              <a:rPr i="1" lang="es" sz="1300">
                <a:solidFill>
                  <a:schemeClr val="dk1"/>
                </a:solidFill>
              </a:rPr>
              <a:t>Age, Sex, Species</a:t>
            </a:r>
            <a:r>
              <a:rPr lang="e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Undefined Categories:</a:t>
            </a:r>
            <a:r>
              <a:rPr lang="es" sz="1300">
                <a:solidFill>
                  <a:schemeClr val="dk1"/>
                </a:solidFill>
              </a:rPr>
              <a:t> Ambiguous entries in </a:t>
            </a:r>
            <a:r>
              <a:rPr i="1" lang="es" sz="1300">
                <a:solidFill>
                  <a:schemeClr val="dk1"/>
                </a:solidFill>
              </a:rPr>
              <a:t>Fatal Y/N</a:t>
            </a:r>
            <a:r>
              <a:rPr lang="es" sz="1300">
                <a:solidFill>
                  <a:schemeClr val="dk1"/>
                </a:solidFill>
              </a:rPr>
              <a:t> and </a:t>
            </a:r>
            <a:r>
              <a:rPr i="1" lang="es" sz="1300">
                <a:solidFill>
                  <a:schemeClr val="dk1"/>
                </a:solidFill>
              </a:rPr>
              <a:t>Sex</a:t>
            </a:r>
            <a:r>
              <a:rPr lang="e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Duplicates:</a:t>
            </a:r>
            <a:r>
              <a:rPr lang="es" sz="1300">
                <a:solidFill>
                  <a:schemeClr val="dk1"/>
                </a:solidFill>
              </a:rPr>
              <a:t> Redundant rows inflated the dataset.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Filtering</a:t>
            </a:r>
            <a:r>
              <a:rPr lang="es" sz="1300">
                <a:solidFill>
                  <a:schemeClr val="dk1"/>
                </a:solidFill>
              </a:rPr>
              <a:t>: Activities that requires </a:t>
            </a:r>
            <a:r>
              <a:rPr lang="es" sz="1300">
                <a:solidFill>
                  <a:schemeClr val="dk1"/>
                </a:solidFill>
              </a:rPr>
              <a:t>neoprene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s" sz="1400" u="sng">
                <a:solidFill>
                  <a:schemeClr val="dk1"/>
                </a:solidFill>
              </a:rPr>
              <a:t>Solutions</a:t>
            </a:r>
            <a:endParaRPr b="1" sz="1400" u="sng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Remove unnecessary columns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String Cleaning:</a:t>
            </a:r>
            <a:r>
              <a:rPr lang="es" sz="1300">
                <a:solidFill>
                  <a:schemeClr val="dk1"/>
                </a:solidFill>
              </a:rPr>
              <a:t>** Used Python libraries like `</a:t>
            </a:r>
            <a:r>
              <a:rPr b="1" lang="es" sz="1300">
                <a:solidFill>
                  <a:schemeClr val="dk1"/>
                </a:solidFill>
              </a:rPr>
              <a:t>str.lower()</a:t>
            </a:r>
            <a:r>
              <a:rPr lang="es" sz="1300">
                <a:solidFill>
                  <a:schemeClr val="dk1"/>
                </a:solidFill>
              </a:rPr>
              <a:t>` and </a:t>
            </a:r>
            <a:r>
              <a:rPr b="1" lang="es" sz="1300">
                <a:solidFill>
                  <a:schemeClr val="dk1"/>
                </a:solidFill>
              </a:rPr>
              <a:t>regular expressions</a:t>
            </a:r>
            <a:r>
              <a:rPr lang="es" sz="1300">
                <a:solidFill>
                  <a:schemeClr val="dk1"/>
                </a:solidFill>
              </a:rPr>
              <a:t> to standardize text column.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s" sz="1300">
                <a:solidFill>
                  <a:schemeClr val="dk1"/>
                </a:solidFill>
              </a:rPr>
              <a:t>Reduce date set</a:t>
            </a:r>
            <a:r>
              <a:rPr lang="es" sz="1300">
                <a:solidFill>
                  <a:schemeClr val="dk1"/>
                </a:solidFill>
              </a:rPr>
              <a:t> from 2000 to 2025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Age: </a:t>
            </a:r>
            <a:r>
              <a:rPr b="1" lang="es" sz="1300">
                <a:solidFill>
                  <a:schemeClr val="dk1"/>
                </a:solidFill>
              </a:rPr>
              <a:t>Replaced missing values with group-based medians</a:t>
            </a:r>
            <a:r>
              <a:rPr lang="e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Dropped missing values rows and duplicate values rows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Handling Undefined Values:** </a:t>
            </a:r>
            <a:r>
              <a:rPr b="1" lang="es" sz="1300">
                <a:solidFill>
                  <a:schemeClr val="dk1"/>
                </a:solidFill>
              </a:rPr>
              <a:t>Grouped unknown categories</a:t>
            </a:r>
            <a:r>
              <a:rPr lang="es" sz="1300">
                <a:solidFill>
                  <a:schemeClr val="dk1"/>
                </a:solidFill>
              </a:rPr>
              <a:t> into "Unknown" to maintain clarity while avoiding bias.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sz="1300">
                <a:solidFill>
                  <a:schemeClr val="dk1"/>
                </a:solidFill>
              </a:rPr>
              <a:t>Creating a list with the activities requiring neoprene from Data and applying filter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89375" y="529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The main problems that we find working with this database was: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Some columns with not useful information (source, pdf, href formula…)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Formatting issues (some countries were in capital letters others not, some gender values has extra spaces)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Old values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Critical columns like "Age," "Sex," and "Species" had a significant number of null values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Missing values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Undefined Categories:** "Fatal Y/N" and "Sex" contained undefined or ambiguous categories.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Duplicates rows that inflated the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Solution: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We remove columns  we were not going to use.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String Cleaning:** Used Python libraries like `str.lower()` and regular expressions to standardize text column.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Reduce date set from 2000 to 2025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Age: Replaced missing values with group-based medians (e.g., by country or activity type) to preserve trends. 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Reduce date set from 2000 to 2025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Dropped missing values rows and duplicate values rows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s">
                <a:solidFill>
                  <a:schemeClr val="dk1"/>
                </a:solidFill>
              </a:rPr>
              <a:t>Handling Undefined Values:** Grouped unknown categories into "Unknown" to maintain clarity while avoiding bias.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781300" y="562975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 ARE NOT SAFE!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00180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377" y="369525"/>
            <a:ext cx="973601" cy="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447950" y="415500"/>
            <a:ext cx="68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2000"/>
              </a:spcAft>
              <a:buNone/>
            </a:pPr>
            <a:r>
              <a:rPr b="1" lang="es" sz="2400">
                <a:solidFill>
                  <a:srgbClr val="FF9900"/>
                </a:solidFill>
                <a:highlight>
                  <a:schemeClr val="dk1"/>
                </a:highlight>
              </a:rPr>
              <a:t>SOLUTION! : PROTECTION NEOPRENE</a:t>
            </a:r>
            <a:endParaRPr b="1" sz="2400">
              <a:solidFill>
                <a:srgbClr val="FF9900"/>
              </a:solidFill>
              <a:highlight>
                <a:schemeClr val="dk1"/>
              </a:highlight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525" y="988200"/>
            <a:ext cx="1430061" cy="271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200" y="1125975"/>
            <a:ext cx="1775300" cy="24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299850" y="0"/>
            <a:ext cx="627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2000"/>
              </a:spcAft>
              <a:buNone/>
            </a:pPr>
            <a:r>
              <a:rPr b="1" lang="es" sz="2200">
                <a:solidFill>
                  <a:srgbClr val="FF9900"/>
                </a:solidFill>
                <a:highlight>
                  <a:schemeClr val="dk1"/>
                </a:highlight>
                <a:latin typeface="Bebas Neue"/>
                <a:ea typeface="Bebas Neue"/>
                <a:cs typeface="Bebas Neue"/>
                <a:sym typeface="Bebas Neue"/>
              </a:rPr>
              <a:t>Dive Safe, Swim Smart – Armor Up Against Sharks!</a:t>
            </a:r>
            <a:endParaRPr b="1" sz="2200">
              <a:solidFill>
                <a:srgbClr val="FF9900"/>
              </a:solidFill>
              <a:highlight>
                <a:schemeClr val="dk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00889"/>
            <a:ext cx="9143998" cy="144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204775" y="915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USA</a:t>
            </a:r>
            <a:r>
              <a:rPr lang="es" sz="1100">
                <a:solidFill>
                  <a:schemeClr val="dk1"/>
                </a:solidFill>
              </a:rPr>
              <a:t> and </a:t>
            </a:r>
            <a:r>
              <a:rPr b="1" lang="es" sz="1100">
                <a:solidFill>
                  <a:schemeClr val="dk1"/>
                </a:solidFill>
              </a:rPr>
              <a:t>Australia</a:t>
            </a:r>
            <a:r>
              <a:rPr lang="es" sz="1100">
                <a:solidFill>
                  <a:schemeClr val="dk1"/>
                </a:solidFill>
              </a:rPr>
              <a:t> consistently report the highest number of shark attacks since 2000.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USA</a:t>
            </a:r>
            <a:r>
              <a:rPr lang="es" sz="1100">
                <a:solidFill>
                  <a:schemeClr val="dk1"/>
                </a:solidFill>
              </a:rPr>
              <a:t> accounts for </a:t>
            </a:r>
            <a:r>
              <a:rPr b="1" lang="es" sz="1100">
                <a:solidFill>
                  <a:schemeClr val="dk1"/>
                </a:solidFill>
              </a:rPr>
              <a:t>48%</a:t>
            </a:r>
            <a:r>
              <a:rPr lang="es" sz="1100">
                <a:solidFill>
                  <a:schemeClr val="dk1"/>
                </a:solidFill>
              </a:rPr>
              <a:t> of global shark attacks, </a:t>
            </a:r>
            <a:r>
              <a:rPr b="1" lang="es" sz="1100">
                <a:solidFill>
                  <a:schemeClr val="dk1"/>
                </a:solidFill>
              </a:rPr>
              <a:t>Australia</a:t>
            </a:r>
            <a:r>
              <a:rPr lang="es" sz="1100">
                <a:solidFill>
                  <a:schemeClr val="dk1"/>
                </a:solidFill>
              </a:rPr>
              <a:t> follows with </a:t>
            </a:r>
            <a:r>
              <a:rPr b="1" lang="es" sz="1100">
                <a:solidFill>
                  <a:schemeClr val="dk1"/>
                </a:solidFill>
              </a:rPr>
              <a:t>20%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432550" y="228625"/>
            <a:ext cx="64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Identifying the Optimal Business Location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50" y="1600300"/>
            <a:ext cx="7191624" cy="323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9"/>
          <p:cNvCxnSpPr>
            <a:stCxn id="98" idx="1"/>
          </p:cNvCxnSpPr>
          <p:nvPr/>
        </p:nvCxnSpPr>
        <p:spPr>
          <a:xfrm rot="10800000">
            <a:off x="5702006" y="3286565"/>
            <a:ext cx="12711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9"/>
          <p:cNvCxnSpPr/>
          <p:nvPr/>
        </p:nvCxnSpPr>
        <p:spPr>
          <a:xfrm flipH="1">
            <a:off x="5801906" y="3815776"/>
            <a:ext cx="1171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9"/>
          <p:cNvSpPr txBox="1"/>
          <p:nvPr/>
        </p:nvSpPr>
        <p:spPr>
          <a:xfrm>
            <a:off x="6973106" y="3094565"/>
            <a:ext cx="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USA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973110" y="3617035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Australia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Identifying the Optimal Business Location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46850"/>
            <a:ext cx="79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Shark attacks predominantly occur in coastal areas across the USA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Florida</a:t>
            </a:r>
            <a:r>
              <a:rPr lang="es" sz="1100">
                <a:solidFill>
                  <a:schemeClr val="dk1"/>
                </a:solidFill>
              </a:rPr>
              <a:t> emerging as the most significant hotspot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Business Implications: Business potential on </a:t>
            </a:r>
            <a:r>
              <a:rPr lang="es" sz="1100">
                <a:solidFill>
                  <a:schemeClr val="dk1"/>
                </a:solidFill>
              </a:rPr>
              <a:t>high-tourism coastal areas such as Miami Beach, Daytona Beach, and the Florida Keys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200" y="2177975"/>
            <a:ext cx="5287601" cy="29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0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s" sz="2500"/>
              <a:t>Shark Species Associated with Shark Attacks</a:t>
            </a:r>
            <a:endParaRPr sz="25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41100" y="667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White Sharks</a:t>
            </a:r>
            <a:r>
              <a:rPr lang="es" sz="1100">
                <a:solidFill>
                  <a:schemeClr val="dk1"/>
                </a:solidFill>
              </a:rPr>
              <a:t> are the most dangerous species, frequently encountered in attacks.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Bull Sharks</a:t>
            </a:r>
            <a:r>
              <a:rPr lang="es" sz="1100">
                <a:solidFill>
                  <a:schemeClr val="dk1"/>
                </a:solidFill>
              </a:rPr>
              <a:t> and </a:t>
            </a:r>
            <a:r>
              <a:rPr b="1" lang="es" sz="1100">
                <a:solidFill>
                  <a:schemeClr val="dk1"/>
                </a:solidFill>
              </a:rPr>
              <a:t>Tiger Sharks</a:t>
            </a:r>
            <a:r>
              <a:rPr lang="es" sz="1100">
                <a:solidFill>
                  <a:schemeClr val="dk1"/>
                </a:solidFill>
              </a:rPr>
              <a:t> also contribute significantly to shark attack incidents.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Business Implications: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Focus marketing and distribution in regions where these species are prevalent.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Emphasize the </a:t>
            </a:r>
            <a:r>
              <a:rPr b="1" lang="es" sz="1100">
                <a:solidFill>
                  <a:schemeClr val="dk1"/>
                </a:solidFill>
              </a:rPr>
              <a:t>protective features of the swimsuit against these specific sharks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150" y="1813750"/>
            <a:ext cx="4794275" cy="32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​​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49425" y="445025"/>
            <a:ext cx="86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Fatal Attacks Data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5407688" y="4171150"/>
            <a:ext cx="2008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i="1" lang="es" sz="1565">
                <a:solidFill>
                  <a:schemeClr val="dk1"/>
                </a:solidFill>
              </a:rPr>
              <a:t>Pivot Table values</a:t>
            </a:r>
            <a:endParaRPr i="1" sz="1565">
              <a:solidFill>
                <a:schemeClr val="dk1"/>
              </a:solidFill>
            </a:endParaRPr>
          </a:p>
        </p:txBody>
      </p:sp>
      <p:graphicFrame>
        <p:nvGraphicFramePr>
          <p:cNvPr id="122" name="Google Shape;122;p22"/>
          <p:cNvGraphicFramePr/>
          <p:nvPr/>
        </p:nvGraphicFramePr>
        <p:xfrm>
          <a:off x="4314850" y="16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{1AE108EC-A8EE-4DA5-9A01-F1E5332B569C}</a:tableStyleId>
              </a:tblPr>
              <a:tblGrid>
                <a:gridCol w="1402150"/>
                <a:gridCol w="1160675"/>
                <a:gridCol w="1285300"/>
              </a:tblGrid>
              <a:tr h="46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Country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Fatal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Fatal Count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673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AUSTRALIA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67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50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USA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67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1112100"/>
            <a:ext cx="38798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